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26"/>
  </p:notesMasterIdLst>
  <p:sldIdLst>
    <p:sldId id="258" r:id="rId6"/>
    <p:sldId id="268" r:id="rId7"/>
    <p:sldId id="267" r:id="rId8"/>
    <p:sldId id="262" r:id="rId9"/>
    <p:sldId id="264" r:id="rId10"/>
    <p:sldId id="265" r:id="rId11"/>
    <p:sldId id="266" r:id="rId12"/>
    <p:sldId id="263" r:id="rId13"/>
    <p:sldId id="270" r:id="rId14"/>
    <p:sldId id="272" r:id="rId15"/>
    <p:sldId id="273" r:id="rId16"/>
    <p:sldId id="271" r:id="rId17"/>
    <p:sldId id="257" r:id="rId18"/>
    <p:sldId id="259" r:id="rId19"/>
    <p:sldId id="260" r:id="rId20"/>
    <p:sldId id="276" r:id="rId21"/>
    <p:sldId id="278" r:id="rId22"/>
    <p:sldId id="277" r:id="rId23"/>
    <p:sldId id="274" r:id="rId24"/>
    <p:sldId id="275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50"/>
    <p:restoredTop sz="95185" autoAdjust="0"/>
  </p:normalViewPr>
  <p:slideViewPr>
    <p:cSldViewPr>
      <p:cViewPr varScale="1">
        <p:scale>
          <a:sx n="185" d="100"/>
          <a:sy n="185" d="100"/>
        </p:scale>
        <p:origin x="192" y="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F049BA-40ED-604C-AE83-3CAAA718E025}" type="datetimeFigureOut">
              <a:rPr lang="en-US" smtClean="0"/>
              <a:t>10/29/25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96763-92FE-C946-BF2D-EB2E7BD7A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9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145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0682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56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135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94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1145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251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167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121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7087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262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4380"/>
            <a:ext cx="9144000" cy="5791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4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ADC51-BA1A-4A58-A325-FFF2E7AC2367}" type="datetimeFigureOut">
              <a:rPr lang="en-ZA" smtClean="0"/>
              <a:t>2025/10/29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3"/>
            <a:ext cx="755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141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44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3372"/>
          <a:stretch/>
        </p:blipFill>
        <p:spPr>
          <a:xfrm>
            <a:off x="4788025" y="-1"/>
            <a:ext cx="4355976" cy="42016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590" y="-1"/>
            <a:ext cx="4571999" cy="3832623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Shadow"/>
          <p:cNvSpPr/>
          <p:nvPr/>
        </p:nvSpPr>
        <p:spPr>
          <a:xfrm>
            <a:off x="0" y="3024468"/>
            <a:ext cx="9144000" cy="808154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Slide Title"/>
          <p:cNvSpPr txBox="1">
            <a:spLocks/>
          </p:cNvSpPr>
          <p:nvPr/>
        </p:nvSpPr>
        <p:spPr>
          <a:xfrm>
            <a:off x="0" y="555526"/>
            <a:ext cx="4499992" cy="1158064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sz="16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324"/>
            <a:ext cx="9144000" cy="1408176"/>
          </a:xfrm>
          <a:prstGeom prst="rect">
            <a:avLst/>
          </a:prstGeom>
        </p:spPr>
      </p:pic>
      <p:sp>
        <p:nvSpPr>
          <p:cNvPr id="12" name="Contact Detail"/>
          <p:cNvSpPr txBox="1"/>
          <p:nvPr/>
        </p:nvSpPr>
        <p:spPr>
          <a:xfrm>
            <a:off x="382639" y="3832622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www.ufs.ac.za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876256" y="4299942"/>
            <a:ext cx="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b="1892"/>
          <a:stretch/>
        </p:blipFill>
        <p:spPr>
          <a:xfrm>
            <a:off x="5724128" y="4299942"/>
            <a:ext cx="1008112" cy="52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2DE93B-9D76-6336-4F9C-65EDEBC742AD}"/>
              </a:ext>
            </a:extLst>
          </p:cNvPr>
          <p:cNvSpPr txBox="1"/>
          <p:nvPr/>
        </p:nvSpPr>
        <p:spPr>
          <a:xfrm>
            <a:off x="-2" y="1778115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Moeketsi Mosia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A/Prof and ETDP-SETA Research Chair in Mathematics Education,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Vice-Dean: T&amp;L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461A05-3C66-F7F0-AC70-4FE53797A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441807"/>
              </p:ext>
            </p:extLst>
          </p:nvPr>
        </p:nvGraphicFramePr>
        <p:xfrm>
          <a:off x="107504" y="626167"/>
          <a:ext cx="4104456" cy="731520"/>
        </p:xfrm>
        <a:graphic>
          <a:graphicData uri="http://schemas.openxmlformats.org/drawingml/2006/table">
            <a:tbl>
              <a:tblPr/>
              <a:tblGrid>
                <a:gridCol w="4104456">
                  <a:extLst>
                    <a:ext uri="{9D8B030D-6E8A-4147-A177-3AD203B41FA5}">
                      <a16:colId xmlns:a16="http://schemas.microsoft.com/office/drawing/2014/main" val="447598594"/>
                    </a:ext>
                  </a:extLst>
                </a:gridCol>
              </a:tblGrid>
              <a:tr h="6494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ZA" sz="1600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From Crisis to Capability: Building AI That Works Where It Matters Most for Learning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81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25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C95B-8D9F-EEA5-0340-5E5557381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r>
              <a:rPr lang="en-US" dirty="0"/>
              <a:t>Tools - Why?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EF3725D-10ED-B6F8-AA3D-EBAB8C408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/>
          <a:lstStyle/>
          <a:p>
            <a:pPr algn="ctr"/>
            <a:r>
              <a:rPr lang="en-US" dirty="0"/>
              <a:t>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EF666-747E-6AA8-302D-042F7C1B9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Prediction = Model + Data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585A8C8-461A-C3B5-9881-278A00856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/>
          <a:lstStyle/>
          <a:p>
            <a:pPr algn="ctr"/>
            <a:r>
              <a:rPr lang="en-US" dirty="0"/>
              <a:t>Currently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60098-2514-0218-B45A-E9809561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388" r="2" b="31706"/>
          <a:stretch>
            <a:fillRect/>
          </a:stretch>
        </p:blipFill>
        <p:spPr>
          <a:xfrm>
            <a:off x="4645027" y="1631156"/>
            <a:ext cx="4041775" cy="296346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7FE21E-2EC3-7A88-FCFA-E618A4BB9360}"/>
              </a:ext>
            </a:extLst>
          </p:cNvPr>
          <p:cNvSpPr txBox="1"/>
          <p:nvPr/>
        </p:nvSpPr>
        <p:spPr>
          <a:xfrm>
            <a:off x="821110" y="292822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State of the world</a:t>
            </a:r>
          </a:p>
        </p:txBody>
      </p:sp>
    </p:spTree>
    <p:extLst>
      <p:ext uri="{BB962C8B-B14F-4D97-AF65-F5344CB8AC3E}">
        <p14:creationId xmlns:p14="http://schemas.microsoft.com/office/powerpoint/2010/main" val="168643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056A-1C2F-7F13-1B6E-4B6EF22B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ZA" sz="2800" b="1" dirty="0">
                <a:solidFill>
                  <a:schemeClr val="accent1"/>
                </a:solidFill>
              </a:rPr>
              <a:t>Why Learning Analytics Must Go Causal</a:t>
            </a:r>
            <a:endParaRPr lang="en-US" sz="2800" b="1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621C7-046A-40F8-293F-50EE7769A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31590"/>
            <a:ext cx="3860310" cy="32432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1A306-0696-D751-2EC7-26D43808D3A7}"/>
              </a:ext>
            </a:extLst>
          </p:cNvPr>
          <p:cNvSpPr txBox="1"/>
          <p:nvPr/>
        </p:nvSpPr>
        <p:spPr>
          <a:xfrm>
            <a:off x="4644008" y="1654309"/>
            <a:ext cx="3677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1200" b="1" i="1" dirty="0">
                <a:solidFill>
                  <a:schemeClr val="accent2"/>
                </a:solidFill>
              </a:rPr>
              <a:t>Shows us what's happening and to whom/when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E4D3A-1D24-450D-5572-294A985A5B42}"/>
              </a:ext>
            </a:extLst>
          </p:cNvPr>
          <p:cNvSpPr txBox="1"/>
          <p:nvPr/>
        </p:nvSpPr>
        <p:spPr>
          <a:xfrm>
            <a:off x="4572000" y="2522388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1200" b="1" i="1" dirty="0">
                <a:solidFill>
                  <a:schemeClr val="accent2"/>
                </a:solidFill>
              </a:rPr>
              <a:t>Step further by suggesting why performance patterns occur.(Including </a:t>
            </a:r>
            <a:r>
              <a:rPr lang="en-ZA" sz="1200" b="1" i="1" u="sng" dirty="0"/>
              <a:t>Prescriptive analytics</a:t>
            </a:r>
            <a:r>
              <a:rPr lang="en-ZA" sz="1200" b="1" i="1" dirty="0">
                <a:solidFill>
                  <a:schemeClr val="accent2"/>
                </a:solidFill>
              </a:rPr>
              <a:t>)</a:t>
            </a:r>
            <a:endParaRPr lang="en-ZA" sz="1200" b="1" dirty="0"/>
          </a:p>
          <a:p>
            <a:r>
              <a:rPr lang="en-ZA" sz="1200" dirty="0">
                <a:solidFill>
                  <a:srgbClr val="FF0000"/>
                </a:solidFill>
              </a:rPr>
              <a:t>Why did it happen?</a:t>
            </a:r>
          </a:p>
          <a:p>
            <a:endParaRPr lang="en-US" sz="1200" b="1" i="1" dirty="0">
              <a:solidFill>
                <a:schemeClr val="accent2"/>
              </a:solidFill>
            </a:endParaRP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095D9D14-094C-6B6B-324B-6AA1E456C097}"/>
              </a:ext>
            </a:extLst>
          </p:cNvPr>
          <p:cNvSpPr/>
          <p:nvPr/>
        </p:nvSpPr>
        <p:spPr>
          <a:xfrm>
            <a:off x="4317510" y="3282455"/>
            <a:ext cx="1512168" cy="216024"/>
          </a:xfrm>
          <a:prstGeom prst="leftArrow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423F90-4C15-4877-28D4-B9BB079A1779}"/>
              </a:ext>
            </a:extLst>
          </p:cNvPr>
          <p:cNvSpPr txBox="1"/>
          <p:nvPr/>
        </p:nvSpPr>
        <p:spPr>
          <a:xfrm>
            <a:off x="4554354" y="3459946"/>
            <a:ext cx="3330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ZA" dirty="0"/>
              <a:t>What will cause improvement? (what works?)</a:t>
            </a:r>
          </a:p>
        </p:txBody>
      </p:sp>
    </p:spTree>
    <p:extLst>
      <p:ext uri="{BB962C8B-B14F-4D97-AF65-F5344CB8AC3E}">
        <p14:creationId xmlns:p14="http://schemas.microsoft.com/office/powerpoint/2010/main" val="94702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A5D6F-E245-34EB-8BC0-DD3F1DD17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63638"/>
            <a:ext cx="7772400" cy="1102519"/>
          </a:xfrm>
        </p:spPr>
        <p:txBody>
          <a:bodyPr>
            <a:normAutofit/>
          </a:bodyPr>
          <a:lstStyle/>
          <a:p>
            <a:pPr algn="just"/>
            <a:r>
              <a:rPr lang="en-ZA" sz="2000" b="1" dirty="0">
                <a:solidFill>
                  <a:schemeClr val="accent3"/>
                </a:solidFill>
              </a:rPr>
              <a:t>Knowing that “</a:t>
            </a:r>
            <a:r>
              <a:rPr lang="en-ZA" sz="1600" b="1" u="sng" dirty="0">
                <a:solidFill>
                  <a:srgbClr val="C00000"/>
                </a:solidFill>
              </a:rPr>
              <a:t>students who </a:t>
            </a:r>
            <a:r>
              <a:rPr lang="en-ZA" sz="1600" b="1" u="sng" dirty="0">
                <a:solidFill>
                  <a:schemeClr val="accent3"/>
                </a:solidFill>
              </a:rPr>
              <a:t>Master A</a:t>
            </a:r>
            <a:r>
              <a:rPr lang="en-ZA" sz="1600" b="1" u="sng" dirty="0"/>
              <a:t> </a:t>
            </a:r>
            <a:r>
              <a:rPr lang="en-ZA" sz="1600" b="1" u="sng" dirty="0">
                <a:solidFill>
                  <a:srgbClr val="C00000"/>
                </a:solidFill>
              </a:rPr>
              <a:t>tend to do well on </a:t>
            </a:r>
            <a:r>
              <a:rPr lang="en-ZA" sz="1600" b="1" u="sng" dirty="0">
                <a:solidFill>
                  <a:schemeClr val="accent3"/>
                </a:solidFill>
              </a:rPr>
              <a:t>B</a:t>
            </a:r>
            <a:r>
              <a:rPr lang="en-ZA" sz="2000" b="1" dirty="0">
                <a:solidFill>
                  <a:schemeClr val="accent3"/>
                </a:solidFill>
              </a:rPr>
              <a:t>” does not mean “</a:t>
            </a:r>
            <a:r>
              <a:rPr lang="en-ZA" sz="1600" b="1" u="sng" dirty="0">
                <a:solidFill>
                  <a:srgbClr val="C00000"/>
                </a:solidFill>
              </a:rPr>
              <a:t>teaching </a:t>
            </a:r>
            <a:r>
              <a:rPr lang="en-ZA" sz="1600" b="1" u="sng" dirty="0">
                <a:solidFill>
                  <a:schemeClr val="accent3"/>
                </a:solidFill>
              </a:rPr>
              <a:t>A</a:t>
            </a:r>
            <a:r>
              <a:rPr lang="en-ZA" sz="1600" b="1" u="sng" dirty="0">
                <a:solidFill>
                  <a:srgbClr val="C00000"/>
                </a:solidFill>
              </a:rPr>
              <a:t> will raise </a:t>
            </a:r>
            <a:r>
              <a:rPr lang="en-ZA" sz="1600" b="1" u="sng" dirty="0">
                <a:solidFill>
                  <a:schemeClr val="accent3"/>
                </a:solidFill>
              </a:rPr>
              <a:t>B</a:t>
            </a:r>
            <a:r>
              <a:rPr lang="en-ZA" sz="2000" b="1" dirty="0">
                <a:solidFill>
                  <a:schemeClr val="accent3"/>
                </a:solidFill>
              </a:rPr>
              <a:t>.”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BE7C5-B8CB-3597-5278-C9E7DD9A50E1}"/>
              </a:ext>
            </a:extLst>
          </p:cNvPr>
          <p:cNvSpPr txBox="1"/>
          <p:nvPr/>
        </p:nvSpPr>
        <p:spPr>
          <a:xfrm>
            <a:off x="1547664" y="62753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Gaps – Problem Statement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D9B927-A8D0-2C37-EB04-81A485D0A5CB}"/>
              </a:ext>
            </a:extLst>
          </p:cNvPr>
          <p:cNvSpPr txBox="1"/>
          <p:nvPr/>
        </p:nvSpPr>
        <p:spPr>
          <a:xfrm>
            <a:off x="827584" y="2909763"/>
            <a:ext cx="7560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b="1" dirty="0">
                <a:solidFill>
                  <a:schemeClr val="accent3"/>
                </a:solidFill>
              </a:rPr>
              <a:t>Students who completed a </a:t>
            </a:r>
            <a:r>
              <a:rPr lang="en-ZA" b="1" u="sng" dirty="0">
                <a:solidFill>
                  <a:schemeClr val="accent2"/>
                </a:solidFill>
              </a:rPr>
              <a:t>bridging course</a:t>
            </a:r>
            <a:r>
              <a:rPr lang="en-ZA" b="1" dirty="0">
                <a:solidFill>
                  <a:schemeClr val="accent2"/>
                </a:solidFill>
              </a:rPr>
              <a:t> </a:t>
            </a:r>
            <a:r>
              <a:rPr lang="en-ZA" b="1" dirty="0">
                <a:solidFill>
                  <a:schemeClr val="accent3"/>
                </a:solidFill>
              </a:rPr>
              <a:t>performed </a:t>
            </a:r>
            <a:r>
              <a:rPr lang="en-ZA" b="1" u="sng" dirty="0">
                <a:solidFill>
                  <a:schemeClr val="accent2"/>
                </a:solidFill>
              </a:rPr>
              <a:t>better in first-year STEM</a:t>
            </a:r>
            <a:endParaRPr lang="en-US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58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ZA" sz="2200" dirty="0"/>
            </a:br>
            <a:br>
              <a:rPr lang="en-ZA" sz="2200" dirty="0"/>
            </a:br>
            <a:r>
              <a:rPr lang="en-ZA" sz="2200" dirty="0"/>
              <a:t>South African Mathematics Learning - </a:t>
            </a:r>
            <a:r>
              <a:rPr kumimoji="0" lang="en-ZA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Key Context</a:t>
            </a:r>
            <a:br>
              <a:rPr lang="en-ZA" dirty="0"/>
            </a:b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8614E8-605F-14BE-E315-5DA4F8CA7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950118"/>
            <a:ext cx="5293601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32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A7FB-0BDB-FC4D-0F43-A7A9FDD6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ZA" sz="1800" b="1"/>
            </a:br>
            <a:r>
              <a:rPr lang="en-ZA" sz="1800" b="1"/>
              <a:t>Classroom Pain Points We Can Fix</a:t>
            </a:r>
            <a:br>
              <a:rPr lang="en-ZA" sz="1800" b="1"/>
            </a:br>
            <a:endParaRPr lang="en-US" sz="1800"/>
          </a:p>
        </p:txBody>
      </p:sp>
      <p:pic>
        <p:nvPicPr>
          <p:cNvPr id="4" name="Content Placeholder 3" descr="A diagram of a diagram of a red green and pink cylinder&#10;&#10;AI-generated content may be incorrect.">
            <a:extLst>
              <a:ext uri="{FF2B5EF4-FFF2-40B4-BE49-F238E27FC236}">
                <a16:creationId xmlns:a16="http://schemas.microsoft.com/office/drawing/2014/main" id="{AD155094-7401-5A6F-BB9C-DF3CA9939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400" y="1200151"/>
            <a:ext cx="6865199" cy="3243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602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E777-EFF5-E53F-3799-C66E0B95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1100"/>
            </a:br>
            <a:br>
              <a:rPr lang="en-US" sz="1100"/>
            </a:br>
            <a:r>
              <a:rPr lang="en-US" sz="1100"/>
              <a:t>What Is a Good Teacher? The Core Loop</a:t>
            </a:r>
            <a:br>
              <a:rPr lang="en-US" sz="1100"/>
            </a:br>
            <a:endParaRPr lang="en-US" sz="1100"/>
          </a:p>
        </p:txBody>
      </p:sp>
      <p:pic>
        <p:nvPicPr>
          <p:cNvPr id="4" name="Content Placeholder 3" descr="A diagram of a process&#10;&#10;AI-generated content may be incorrect.">
            <a:extLst>
              <a:ext uri="{FF2B5EF4-FFF2-40B4-BE49-F238E27FC236}">
                <a16:creationId xmlns:a16="http://schemas.microsoft.com/office/drawing/2014/main" id="{C6818454-1CA3-FDD0-FA53-5F14C5A2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39"/>
          <a:stretch>
            <a:fillRect/>
          </a:stretch>
        </p:blipFill>
        <p:spPr>
          <a:xfrm>
            <a:off x="457200" y="1200151"/>
            <a:ext cx="8229600" cy="3243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25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0F87-65FC-0C4D-261F-552438B3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E2BB9-1533-1435-9DC5-AE7E5DD1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B28D6-A3A4-ED69-3291-75778FAF9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4" y="0"/>
            <a:ext cx="91336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34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D2DD-099A-2745-54FA-138FD865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EDD1E-6BB5-8A54-6A5A-E607E0901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54EF4A-8DD3-48CC-D209-8765101C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848" y="1"/>
            <a:ext cx="8229600" cy="450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89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8E2BB-3804-0B52-EE43-63EA2BDA1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3E284-256E-073E-3FFB-77A0DC212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Develop knowledge graphs</a:t>
            </a:r>
          </a:p>
          <a:p>
            <a:endParaRPr lang="en-US" sz="2400" dirty="0"/>
          </a:p>
          <a:p>
            <a:r>
              <a:rPr lang="en-US" sz="2400" dirty="0"/>
              <a:t>Develop causal model</a:t>
            </a:r>
          </a:p>
          <a:p>
            <a:endParaRPr lang="en-US" sz="2400" dirty="0"/>
          </a:p>
          <a:p>
            <a:r>
              <a:rPr lang="en-US" sz="2400" dirty="0"/>
              <a:t>Continues platform improvement (CICD)</a:t>
            </a:r>
          </a:p>
        </p:txBody>
      </p:sp>
    </p:spTree>
    <p:extLst>
      <p:ext uri="{BB962C8B-B14F-4D97-AF65-F5344CB8AC3E}">
        <p14:creationId xmlns:p14="http://schemas.microsoft.com/office/powerpoint/2010/main" val="292513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89BCB-28C0-DBA7-F4E2-6E84CBEB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4F284-E92D-560A-A8F9-2925DDBB7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83D013-1D79-5A08-6557-524B99BFC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09" y="-92546"/>
            <a:ext cx="8964488" cy="58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8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0">
            <a:extLst>
              <a:ext uri="{FF2B5EF4-FFF2-40B4-BE49-F238E27FC236}">
                <a16:creationId xmlns:a16="http://schemas.microsoft.com/office/drawing/2014/main" id="{A8C8EB70-DA0B-FEF7-7B02-C5B0882D4982}"/>
              </a:ext>
            </a:extLst>
          </p:cNvPr>
          <p:cNvSpPr/>
          <p:nvPr/>
        </p:nvSpPr>
        <p:spPr>
          <a:xfrm>
            <a:off x="539552" y="915566"/>
            <a:ext cx="3101132" cy="387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31"/>
              </a:lnSpc>
            </a:pPr>
            <a:r>
              <a:rPr lang="en-US" sz="2438" dirty="0">
                <a:solidFill>
                  <a:schemeClr val="accent2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Knowledge Project</a:t>
            </a:r>
            <a:endParaRPr lang="en-US" sz="2438" dirty="0">
              <a:solidFill>
                <a:schemeClr val="accent2"/>
              </a:solidFill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C6FCF7FA-2D3A-8C23-27FD-6F00AA7CF008}"/>
              </a:ext>
            </a:extLst>
          </p:cNvPr>
          <p:cNvSpPr/>
          <p:nvPr/>
        </p:nvSpPr>
        <p:spPr>
          <a:xfrm>
            <a:off x="539552" y="1489149"/>
            <a:ext cx="8151763" cy="198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63"/>
              </a:lnSpc>
            </a:pPr>
            <a:r>
              <a:rPr lang="en-US" sz="1400" b="1" i="1" dirty="0">
                <a:solidFill>
                  <a:schemeClr val="accent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Enabling opportunities to learning through</a:t>
            </a:r>
            <a:endParaRPr lang="en-US" sz="969" dirty="0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18822199-081D-5F0C-318F-260DF00B7D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552" y="1827138"/>
            <a:ext cx="310083" cy="310083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B51B1004-57C7-CAFD-DAC1-C24FDB9B5D51}"/>
              </a:ext>
            </a:extLst>
          </p:cNvPr>
          <p:cNvSpPr/>
          <p:nvPr/>
        </p:nvSpPr>
        <p:spPr>
          <a:xfrm>
            <a:off x="539552" y="2292226"/>
            <a:ext cx="1550566" cy="19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1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</a:t>
            </a:r>
            <a:endParaRPr lang="en-US" sz="1219" dirty="0"/>
          </a:p>
        </p:txBody>
      </p:sp>
      <p:sp>
        <p:nvSpPr>
          <p:cNvPr id="9" name="Text 3">
            <a:extLst>
              <a:ext uri="{FF2B5EF4-FFF2-40B4-BE49-F238E27FC236}">
                <a16:creationId xmlns:a16="http://schemas.microsoft.com/office/drawing/2014/main" id="{3097290B-DA4B-9D75-88CE-0E9C8043892D}"/>
              </a:ext>
            </a:extLst>
          </p:cNvPr>
          <p:cNvSpPr/>
          <p:nvPr/>
        </p:nvSpPr>
        <p:spPr>
          <a:xfrm>
            <a:off x="539552" y="2560489"/>
            <a:ext cx="2613868" cy="595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96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Leveraging vast datasets to personalize learning pathways and identify areas for improvement, ensuring targeted support.</a:t>
            </a:r>
            <a:endParaRPr lang="en-US" sz="969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C6F97F82-0A16-0076-FB70-642D02DD41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8425" y="1827138"/>
            <a:ext cx="310083" cy="310083"/>
          </a:xfrm>
          <a:prstGeom prst="rect">
            <a:avLst/>
          </a:prstGeom>
        </p:spPr>
      </p:pic>
      <p:sp>
        <p:nvSpPr>
          <p:cNvPr id="11" name="Text 4">
            <a:extLst>
              <a:ext uri="{FF2B5EF4-FFF2-40B4-BE49-F238E27FC236}">
                <a16:creationId xmlns:a16="http://schemas.microsoft.com/office/drawing/2014/main" id="{21C8E0AC-331C-7DE5-5585-D6C5CE3E414C}"/>
              </a:ext>
            </a:extLst>
          </p:cNvPr>
          <p:cNvSpPr/>
          <p:nvPr/>
        </p:nvSpPr>
        <p:spPr>
          <a:xfrm>
            <a:off x="3308425" y="2292226"/>
            <a:ext cx="1627733" cy="19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1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Machine Learning (ML)</a:t>
            </a:r>
            <a:endParaRPr lang="en-US" sz="1219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B7755F03-9526-BD32-66EF-F784921CAE70}"/>
              </a:ext>
            </a:extLst>
          </p:cNvPr>
          <p:cNvSpPr/>
          <p:nvPr/>
        </p:nvSpPr>
        <p:spPr>
          <a:xfrm>
            <a:off x="3308424" y="2560489"/>
            <a:ext cx="2613943" cy="79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96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intelligent algorithms that adapt educational content, provide real-time feedback, and predict learning needs for individual students.</a:t>
            </a:r>
            <a:endParaRPr lang="en-US" sz="969" dirty="0"/>
          </a:p>
        </p:txBody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049FC1C6-A493-D333-BB55-50567928F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7372" y="1827138"/>
            <a:ext cx="310083" cy="310083"/>
          </a:xfrm>
          <a:prstGeom prst="rect">
            <a:avLst/>
          </a:prstGeom>
        </p:spPr>
      </p:pic>
      <p:sp>
        <p:nvSpPr>
          <p:cNvPr id="14" name="Text 6">
            <a:extLst>
              <a:ext uri="{FF2B5EF4-FFF2-40B4-BE49-F238E27FC236}">
                <a16:creationId xmlns:a16="http://schemas.microsoft.com/office/drawing/2014/main" id="{64505E89-0E0D-6BC5-A1E5-42E492388F37}"/>
              </a:ext>
            </a:extLst>
          </p:cNvPr>
          <p:cNvSpPr/>
          <p:nvPr/>
        </p:nvSpPr>
        <p:spPr>
          <a:xfrm>
            <a:off x="6077372" y="2292226"/>
            <a:ext cx="1716361" cy="19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219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Artificial Intelligence (AI)</a:t>
            </a:r>
            <a:endParaRPr lang="en-US" sz="1219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B22AC3CC-408F-C379-EE32-F0897943C4F0}"/>
              </a:ext>
            </a:extLst>
          </p:cNvPr>
          <p:cNvSpPr/>
          <p:nvPr/>
        </p:nvSpPr>
        <p:spPr>
          <a:xfrm>
            <a:off x="6077372" y="2560489"/>
            <a:ext cx="2613943" cy="793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63"/>
              </a:lnSpc>
            </a:pPr>
            <a:r>
              <a:rPr lang="en-US" sz="969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smart systems to automate assessment, offer personalized tutoring, and create dynamic, adaptive learning environments.</a:t>
            </a:r>
            <a:endParaRPr lang="en-US" sz="969" dirty="0"/>
          </a:p>
        </p:txBody>
      </p:sp>
    </p:spTree>
    <p:extLst>
      <p:ext uri="{BB962C8B-B14F-4D97-AF65-F5344CB8AC3E}">
        <p14:creationId xmlns:p14="http://schemas.microsoft.com/office/powerpoint/2010/main" val="56162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F77CC-68F8-FC56-2AB9-FA8731BCD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E4B5F-14FD-C335-F274-648026181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6C1A0-35EB-9ABC-EF2C-B1134104D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-524594"/>
            <a:ext cx="849558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41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>
            <a:extLst>
              <a:ext uri="{FF2B5EF4-FFF2-40B4-BE49-F238E27FC236}">
                <a16:creationId xmlns:a16="http://schemas.microsoft.com/office/drawing/2014/main" id="{26843728-D0D0-696E-C199-80714BA87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/>
              <a:t>Our Journey </a:t>
            </a:r>
          </a:p>
        </p:txBody>
      </p:sp>
      <p:pic>
        <p:nvPicPr>
          <p:cNvPr id="4" name="Picture 3" descr="A diagram of a road with red pointers&#10;&#10;AI-generated content may be incorrect.">
            <a:extLst>
              <a:ext uri="{FF2B5EF4-FFF2-40B4-BE49-F238E27FC236}">
                <a16:creationId xmlns:a16="http://schemas.microsoft.com/office/drawing/2014/main" id="{C1EF555B-FE76-09A0-E5DA-1926DBB553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55" b="11358"/>
          <a:stretch>
            <a:fillRect/>
          </a:stretch>
        </p:blipFill>
        <p:spPr>
          <a:xfrm>
            <a:off x="457200" y="1200151"/>
            <a:ext cx="8229600" cy="3243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25525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0F94-D7C0-AC1B-1261-4295986A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95C9EC-20CC-0104-0583-8CF56783D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-31151"/>
            <a:ext cx="4608512" cy="4475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1AF3D-35D9-2C3B-CF81-AA825371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-31151"/>
            <a:ext cx="4053021" cy="433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39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64B-4AD1-B629-A6E0-FA6BAC32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4C49A4-1CF9-4E80-0B6E-67F36C81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6" y="0"/>
            <a:ext cx="4276372" cy="4576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5AA80-0983-C217-D41E-BFAFB12F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0"/>
            <a:ext cx="5004048" cy="45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79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B663-7CC0-1BDD-E5AF-6BB08CAD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681AF7-04D4-2454-C6A2-A5CCD0BD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3" y="0"/>
            <a:ext cx="4539407" cy="4568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FC9A1-C5D4-46E4-992E-F7F260B5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591" y="0"/>
            <a:ext cx="4719551" cy="45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2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840F-B801-93D7-88BE-5EADA286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ABBD0-A607-CAE8-BEE6-10AF775B9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9816" y="34380"/>
            <a:ext cx="3934184" cy="4049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F3786-043B-164F-8499-E2920872C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154693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70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2E1-84A8-34F4-54BB-7C7ECBC4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CAD29-9F9F-2C6A-D963-6BCEF2F2F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50887"/>
            <a:ext cx="4320480" cy="4430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D76D5-4E7C-8462-CFE2-5FAA03D5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74" y="-21704"/>
            <a:ext cx="4420760" cy="45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87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45B9B-F7E6-8551-F27C-D694F215C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– we care Causal Analytics?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C0067-0D3D-E68C-5221-45A0C50B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275605"/>
            <a:ext cx="6192687" cy="283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95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FS Primary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0F204B"/>
      </a:accent1>
      <a:accent2>
        <a:srgbClr val="A71930"/>
      </a:accent2>
      <a:accent3>
        <a:srgbClr val="00675A"/>
      </a:accent3>
      <a:accent4>
        <a:srgbClr val="490E6F"/>
      </a:accent4>
      <a:accent5>
        <a:srgbClr val="0039A7"/>
      </a:accent5>
      <a:accent6>
        <a:srgbClr val="EA8400"/>
      </a:accent6>
      <a:hlink>
        <a:srgbClr val="A71930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c6ec084a-b98f-4399-b421-8b05f7ba3a93">Afrikaans</Language>
    <lcf76f155ced4ddcb4097134ff3c332f xmlns="c6ec084a-b98f-4399-b421-8b05f7ba3a93">
      <Terms xmlns="http://schemas.microsoft.com/office/infopath/2007/PartnerControls"/>
    </lcf76f155ced4ddcb4097134ff3c332f>
    <Sort_x0020_order xmlns="c6ec084a-b98f-4399-b421-8b05f7ba3a93" xsi:nil="true"/>
    <TaxCatchAll xmlns="2e17b6d9-a30c-4ee1-b521-635a6477c378" xsi:nil="true"/>
    <Titel xmlns="c6ec084a-b98f-4399-b421-8b05f7ba3a93" xsi:nil="true"/>
  </documentManagement>
</p:properties>
</file>

<file path=customXml/item3.xml><?xml version="1.0" encoding="utf-8"?>
<?mso-contentType ?>
<spe:Receivers xmlns:spe="http://schemas.microsoft.com/sharepoint/event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55C5E6CDE09C4EB40A0C0482D2EF3D" ma:contentTypeVersion="89" ma:contentTypeDescription="Create a new document." ma:contentTypeScope="" ma:versionID="85a3f95cd534980ee1a42c14a6fa92c9">
  <xsd:schema xmlns:xsd="http://www.w3.org/2001/XMLSchema" xmlns:xs="http://www.w3.org/2001/XMLSchema" xmlns:p="http://schemas.microsoft.com/office/2006/metadata/properties" xmlns:ns2="2e17b6d9-a30c-4ee1-b521-635a6477c378" xmlns:ns3="c6ec084a-b98f-4399-b421-8b05f7ba3a93" targetNamespace="http://schemas.microsoft.com/office/2006/metadata/properties" ma:root="true" ma:fieldsID="1269e0aa02377ee882d9817f9308a38c" ns2:_="" ns3:_="">
    <xsd:import namespace="2e17b6d9-a30c-4ee1-b521-635a6477c378"/>
    <xsd:import namespace="c6ec084a-b98f-4399-b421-8b05f7ba3a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ort_x0020_order" minOccurs="0"/>
                <xsd:element ref="ns3:Language" minOccurs="0"/>
                <xsd:element ref="ns3:Tite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7b6d9-a30c-4ee1-b521-635a6477c37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8" nillable="true" ma:displayName="Taxonomy Catch All Column" ma:hidden="true" ma:list="{e105e2bf-d8c5-4182-a752-8d28c4832cec}" ma:internalName="TaxCatchAll" ma:showField="CatchAllData" ma:web="2e17b6d9-a30c-4ee1-b521-635a6477c3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c084a-b98f-4399-b421-8b05f7ba3a93" elementFormDefault="qualified">
    <xsd:import namespace="http://schemas.microsoft.com/office/2006/documentManagement/types"/>
    <xsd:import namespace="http://schemas.microsoft.com/office/infopath/2007/PartnerControls"/>
    <xsd:element name="Sort_x0020_order" ma:index="11" nillable="true" ma:displayName="Sort Order" ma:internalName="Sort_x0020_order" ma:readOnly="false">
      <xsd:simpleType>
        <xsd:restriction base="dms:Text">
          <xsd:maxLength value="5"/>
        </xsd:restriction>
      </xsd:simpleType>
    </xsd:element>
    <xsd:element name="Language" ma:index="12" nillable="true" ma:displayName="Language" ma:default="Afrikaans" ma:format="Dropdown" ma:internalName="Language" ma:readOnly="false">
      <xsd:simpleType>
        <xsd:restriction base="dms:Choice">
          <xsd:enumeration value="Afrikaans"/>
          <xsd:enumeration value="Bilingual"/>
          <xsd:enumeration value="English"/>
        </xsd:restriction>
      </xsd:simpleType>
    </xsd:element>
    <xsd:element name="Titel" ma:index="13" nillable="true" ma:displayName="Titel" ma:internalName="Titel" ma:readOnly="false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2386c9f1-85a7-427c-99b8-c162cb69bd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30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88C3-DBA4-400E-88B9-69DAB514E9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BFDE06-910C-4052-A299-417BDBDBEFA6}">
  <ds:schemaRefs>
    <ds:schemaRef ds:uri="8173d782-bdcf-4fb9-a708-b3f39b7c557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c62a433-dfac-4576-b152-3075c9082616"/>
    <ds:schemaRef ds:uri="http://www.w3.org/XML/1998/namespace"/>
    <ds:schemaRef ds:uri="http://purl.org/dc/dcmitype/"/>
    <ds:schemaRef ds:uri="c6ec084a-b98f-4399-b421-8b05f7ba3a93"/>
    <ds:schemaRef ds:uri="2e17b6d9-a30c-4ee1-b521-635a6477c378"/>
  </ds:schemaRefs>
</ds:datastoreItem>
</file>

<file path=customXml/itemProps3.xml><?xml version="1.0" encoding="utf-8"?>
<ds:datastoreItem xmlns:ds="http://schemas.openxmlformats.org/officeDocument/2006/customXml" ds:itemID="{A1C9A8EC-23A2-4E0C-BCEC-3ED012196DEF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796ED62-6D67-4EBC-BB49-60E07D8EDD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17b6d9-a30c-4ee1-b521-635a6477c378"/>
    <ds:schemaRef ds:uri="c6ec084a-b98f-4399-b421-8b05f7ba3a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266</Words>
  <Application>Microsoft Macintosh PowerPoint</Application>
  <PresentationFormat>On-screen Show (16:9)</PresentationFormat>
  <Paragraphs>38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Arial</vt:lpstr>
      <vt:lpstr>Helvetica</vt:lpstr>
      <vt:lpstr>Raleway</vt:lpstr>
      <vt:lpstr>Roboto</vt:lpstr>
      <vt:lpstr>Office Theme</vt:lpstr>
      <vt:lpstr>PowerPoint Presentation</vt:lpstr>
      <vt:lpstr>PowerPoint Presentation</vt:lpstr>
      <vt:lpstr>Our Journey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– we care Causal Analytics?</vt:lpstr>
      <vt:lpstr>Tools - Why?</vt:lpstr>
      <vt:lpstr>Why Learning Analytics Must Go Causal</vt:lpstr>
      <vt:lpstr>Knowing that “students who Master A tend to do well on B” does not mean “teaching A will raise B.”</vt:lpstr>
      <vt:lpstr>  South African Mathematics Learning - Key Context </vt:lpstr>
      <vt:lpstr> Classroom Pain Points We Can Fix </vt:lpstr>
      <vt:lpstr>  What Is a Good Teacher? The Core Loop </vt:lpstr>
      <vt:lpstr>PowerPoint Presentation</vt:lpstr>
      <vt:lpstr>PowerPoint Presentation</vt:lpstr>
      <vt:lpstr>What are we doing?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</dc:creator>
  <cp:lastModifiedBy>Moeketsi Mosia</cp:lastModifiedBy>
  <cp:revision>87</cp:revision>
  <dcterms:created xsi:type="dcterms:W3CDTF">2020-01-27T07:13:27Z</dcterms:created>
  <dcterms:modified xsi:type="dcterms:W3CDTF">2025-10-29T20:36:31Z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0x0101004055C5E6CDE09C4EB40A0C0482D2EF3D</vt:lpwstr>
  </property>
</Properties>
</file>